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7"/>
  </p:notesMasterIdLst>
  <p:handoutMasterIdLst>
    <p:handoutMasterId r:id="rId40"/>
  </p:handoutMasterIdLst>
  <p:sldIdLst>
    <p:sldId id="291" r:id="rId4"/>
    <p:sldId id="594" r:id="rId5"/>
    <p:sldId id="600" r:id="rId6"/>
    <p:sldId id="598" r:id="rId8"/>
    <p:sldId id="604" r:id="rId9"/>
    <p:sldId id="675" r:id="rId10"/>
    <p:sldId id="694" r:id="rId11"/>
    <p:sldId id="667" r:id="rId12"/>
    <p:sldId id="748" r:id="rId13"/>
    <p:sldId id="666" r:id="rId14"/>
    <p:sldId id="624" r:id="rId15"/>
    <p:sldId id="623" r:id="rId16"/>
    <p:sldId id="693" r:id="rId17"/>
    <p:sldId id="726" r:id="rId18"/>
    <p:sldId id="613" r:id="rId19"/>
    <p:sldId id="665" r:id="rId20"/>
    <p:sldId id="614" r:id="rId21"/>
    <p:sldId id="672" r:id="rId22"/>
    <p:sldId id="681" r:id="rId23"/>
    <p:sldId id="682" r:id="rId24"/>
    <p:sldId id="683" r:id="rId25"/>
    <p:sldId id="695" r:id="rId26"/>
    <p:sldId id="696" r:id="rId27"/>
    <p:sldId id="697" r:id="rId28"/>
    <p:sldId id="698" r:id="rId29"/>
    <p:sldId id="699" r:id="rId30"/>
    <p:sldId id="700" r:id="rId31"/>
    <p:sldId id="701" r:id="rId32"/>
    <p:sldId id="704" r:id="rId33"/>
    <p:sldId id="719" r:id="rId34"/>
    <p:sldId id="680" r:id="rId35"/>
    <p:sldId id="720" r:id="rId36"/>
    <p:sldId id="703" r:id="rId37"/>
    <p:sldId id="706" r:id="rId38"/>
    <p:sldId id="411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885"/>
    <a:srgbClr val="EA718A"/>
    <a:srgbClr val="305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0" autoAdjust="0"/>
  </p:normalViewPr>
  <p:slideViewPr>
    <p:cSldViewPr>
      <p:cViewPr varScale="1">
        <p:scale>
          <a:sx n="84" d="100"/>
          <a:sy n="84" d="100"/>
        </p:scale>
        <p:origin x="564" y="72"/>
      </p:cViewPr>
      <p:guideLst>
        <p:guide orient="horz" pos="2278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84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3038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90F4910-9402-4CFF-A5A4-E8746C148D3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66ECCD-EFF1-4082-88FE-567B31C3528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5DFDE7-310D-40EF-B345-5A028C9F8ED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621ED5-76D9-4E08-B5CE-4C90D19C3A6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EACC-3148-4639-B8F8-DA7D85113A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BA95-BD87-48FA-BE78-827F461641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CE7F-1FFB-4064-A285-E128A17FD1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64F25-2584-44FC-AF61-8C667DF191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6E43-275D-4EEC-AAFF-6A1298FC00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588"/>
            <a:ext cx="916781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J:\设计ppt\马年素材\赢在马年副本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138113"/>
            <a:ext cx="18113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临时\amy\模板\商务\12\3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3500" y="0"/>
            <a:ext cx="9017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3"/>
          <p:cNvSpPr/>
          <p:nvPr userDrawn="1"/>
        </p:nvSpPr>
        <p:spPr bwMode="auto">
          <a:xfrm>
            <a:off x="4427984" y="332656"/>
            <a:ext cx="4332468" cy="461665"/>
          </a:xfrm>
          <a:prstGeom prst="rect">
            <a:avLst/>
          </a:prstGeom>
          <a:solidFill>
            <a:schemeClr val="bg1">
              <a:lumMod val="65000"/>
              <a:alpha val="79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鼎简中宋" pitchFamily="49" charset="-122"/>
              </a:rPr>
              <a:t>皮皮淘</a:t>
            </a:r>
            <a:r>
              <a:rPr lang="en-US" altLang="zh-C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鼎简中宋" pitchFamily="49" charset="-122"/>
              </a:rPr>
              <a:t>PPT  </a:t>
            </a:r>
            <a:r>
              <a: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鼎简中宋" pitchFamily="49" charset="-122"/>
              </a:rPr>
              <a:t>精制水晶图表大全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鼎简中宋" pitchFamily="49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684726-6494-4A5A-B09B-8424FEB2CE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05A8B70-44A6-4D85-B37A-ECCF40CEA8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2A88C36-D022-45AA-9D35-735E750F5BA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73AC21-17A6-444E-B07E-7D3CFACE0E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C91D79D-9AEB-459C-8ED4-D65986871D8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51FAF3-2AFD-4E0B-BB4C-C2A98DA342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BD0362-56AD-418F-A7AC-C552A843933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7661E6-BFAC-47BC-8703-AA04F064B2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1F7AF5-7483-4603-9F12-F26F862D760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71BEB3-7D5B-4565-9099-13EEB7290B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55.jpg"/>
          <p:cNvPicPr>
            <a:picLocks noChangeAspect="1"/>
          </p:cNvPicPr>
          <p:nvPr userDrawn="1"/>
        </p:nvPicPr>
        <p:blipFill>
          <a:blip r:embed="rId2"/>
          <a:srcRect t="92709"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0" descr="55.jpg"/>
          <p:cNvPicPr>
            <a:picLocks noChangeAspect="1"/>
          </p:cNvPicPr>
          <p:nvPr userDrawn="1"/>
        </p:nvPicPr>
        <p:blipFill>
          <a:blip r:embed="rId2"/>
          <a:srcRect t="8333" r="86719" b="84375"/>
          <a:stretch>
            <a:fillRect/>
          </a:stretch>
        </p:blipFill>
        <p:spPr bwMode="auto">
          <a:xfrm>
            <a:off x="0" y="571500"/>
            <a:ext cx="12144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1143000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067A-B162-4D4B-8035-1EBA73273AB8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1963-4C45-4F9C-87AD-67FED2592FA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6D800DC-0E16-470F-B2F6-10935544EED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92D6524-01AB-4B5A-8F97-C656299353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DA948B-3EFF-45D7-8A43-A6DD881A2B3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8D5C8C-641F-43A0-A9BC-50839F8A4A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82E9408-2CA6-4271-B98D-D39089126B1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199D081-427D-4391-ABEC-E1949C4DA2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4092AE-73AD-4443-A7FD-7C6FFF47409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0B37A1E-00F3-4FA1-B77F-D6AFC5E60E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487DBE2-D6A9-47B6-A0EE-3E95C60E28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71B78D-D081-489F-8A82-B8DB46FC51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5385402-7CBD-4CA4-90A5-0438757923A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1C35CA-A9A0-43AC-99AD-88029356C65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257D-1F79-4950-B26F-53D65F248A8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CB22-FF69-448B-AFE8-7B882A9FBB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7390-FF16-4827-951F-4669950D15F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A08D-8394-4A52-B01E-CCF4F321E4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C3E7-4E98-4E45-B860-300CF030CF8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462C-FC19-4853-93A9-85442BBA0E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FF9A-3A0E-42CE-B609-8841F027009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A018-1790-4708-9789-E0EFE1AABBB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A12-C737-41C9-9CE5-9F799AAC852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30BE-A921-43C1-BBBD-2E8B6A1CA4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75D3-DDB8-4278-856F-BF6B2D60532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F9C3-3143-49E4-B37A-02F71F01D8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1F8A-DCB1-40B4-A8AB-1F43696590B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9654-D29A-415F-8B1D-972B2BAAF8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57440C-ABB2-42A9-AB3B-FE8E788D9B6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1B2042-50E6-41D3-8EBA-9DC3A0EF55BA}" type="slidenum">
              <a:rPr lang="zh-CN" altLang="en-US"/>
            </a:fld>
            <a:endParaRPr lang="zh-CN" altLang="en-US"/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638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39B3990-C6AA-45CC-BBC5-9A5721AE29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F10F5A-E398-4532-91D3-C4A0A93EA43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/>
          </p:cNvSpPr>
          <p:nvPr>
            <p:ph type="ctrTitle" idx="4294967295"/>
          </p:nvPr>
        </p:nvSpPr>
        <p:spPr>
          <a:xfrm>
            <a:off x="106998" y="2967355"/>
            <a:ext cx="8929687" cy="14700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4800" b="1" dirty="0">
                <a:solidFill>
                  <a:srgbClr val="FF0066"/>
                </a:solidFill>
              </a:rPr>
              <a:t>新型冠状病毒疫情下</a:t>
            </a:r>
            <a:br>
              <a:rPr lang="zh-CN" altLang="en-US" sz="4800" b="1" dirty="0">
                <a:solidFill>
                  <a:srgbClr val="FF0066"/>
                </a:solidFill>
              </a:rPr>
            </a:br>
            <a:r>
              <a:rPr lang="zh-CN" altLang="en-US" sz="4800" b="1" dirty="0">
                <a:solidFill>
                  <a:srgbClr val="FF0066"/>
                </a:solidFill>
              </a:rPr>
              <a:t>养老机构如何配制及使用消毒剂</a:t>
            </a:r>
            <a:endParaRPr lang="zh-CN" altLang="en-US" sz="4800" b="1" dirty="0">
              <a:solidFill>
                <a:srgbClr val="FF0066"/>
              </a:solidFill>
            </a:endParaRPr>
          </a:p>
        </p:txBody>
      </p:sp>
      <p:sp>
        <p:nvSpPr>
          <p:cNvPr id="30727" name="Rectangle 8"/>
          <p:cNvSpPr/>
          <p:nvPr/>
        </p:nvSpPr>
        <p:spPr bwMode="auto">
          <a:xfrm>
            <a:off x="323850" y="4437380"/>
            <a:ext cx="795528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296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62890" y="1590675"/>
          <a:ext cx="34296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870"/>
                <a:gridCol w="1548765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84</a:t>
                      </a:r>
                      <a:r>
                        <a:rPr lang="zh-CN" altLang="en-US" sz="2400"/>
                        <a:t>消毒液量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含氯量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1ml</a:t>
                      </a:r>
                      <a:endParaRPr lang="en-US" altLang="zh-CN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10ml</a:t>
                      </a:r>
                      <a:endParaRPr lang="en-US" altLang="zh-CN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20ml</a:t>
                      </a:r>
                      <a:endParaRPr lang="en-US" altLang="zh-CN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1000mg 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50ml</a:t>
                      </a:r>
                      <a:endParaRPr lang="en-US" altLang="zh-CN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100ml</a:t>
                      </a:r>
                      <a:endParaRPr lang="en-US" altLang="zh-CN" sz="24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5000mg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75" y="274955"/>
            <a:ext cx="6960235" cy="1143000"/>
          </a:xfrm>
        </p:spPr>
        <p:txBody>
          <a:bodyPr/>
          <a:lstStyle/>
          <a:p>
            <a:r>
              <a:rPr lang="zh-CN" altLang="en-US">
                <a:sym typeface="+mn-ea"/>
              </a:rPr>
              <a:t>配制</a:t>
            </a:r>
            <a:r>
              <a:rPr lang="en-US" altLang="zh-CN">
                <a:sym typeface="+mn-ea"/>
              </a:rPr>
              <a:t>1g/L</a:t>
            </a:r>
            <a:r>
              <a:rPr lang="zh-CN" altLang="en-US">
                <a:sym typeface="+mn-ea"/>
              </a:rPr>
              <a:t>的消毒液（</a:t>
            </a:r>
            <a:r>
              <a:rPr lang="en-US" altLang="zh-CN">
                <a:sym typeface="+mn-ea"/>
              </a:rPr>
              <a:t>0.1%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776959" y="1590675"/>
          <a:ext cx="46189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65"/>
                <a:gridCol w="2968625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水量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配成</a:t>
                      </a:r>
                      <a:r>
                        <a:rPr lang="en-US" altLang="zh-CN" sz="2400"/>
                        <a:t>1g/L</a:t>
                      </a:r>
                      <a:r>
                        <a:rPr lang="zh-CN" altLang="en-US" sz="2400"/>
                        <a:t>消毒液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49ml</a:t>
                      </a:r>
                      <a:endParaRPr lang="en-US" altLang="zh-CN" sz="240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50ml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490ml</a:t>
                      </a:r>
                      <a:endParaRPr lang="en-US" altLang="zh-CN" sz="240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980ml</a:t>
                      </a:r>
                      <a:endParaRPr lang="en-US" altLang="zh-CN" sz="240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2450ml</a:t>
                      </a:r>
                      <a:endParaRPr lang="en-US" altLang="zh-CN" sz="240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4900ml</a:t>
                      </a:r>
                      <a:endParaRPr lang="en-US" altLang="zh-CN" sz="2400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5000ml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43510" y="5497195"/>
            <a:ext cx="5627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浓度</a:t>
            </a:r>
            <a:r>
              <a:rPr lang="en-US" altLang="zh-CN"/>
              <a:t>=</a:t>
            </a:r>
            <a:r>
              <a:rPr lang="zh-CN" altLang="en-US"/>
              <a:t>含氯量</a:t>
            </a:r>
            <a:r>
              <a:rPr lang="en-US" altLang="zh-CN"/>
              <a:t>÷(84</a:t>
            </a:r>
            <a:r>
              <a:rPr lang="zh-CN" altLang="en-US"/>
              <a:t>消毒液量</a:t>
            </a:r>
            <a:r>
              <a:rPr lang="en-US" altLang="zh-CN"/>
              <a:t>+</a:t>
            </a:r>
            <a:r>
              <a:rPr lang="zh-CN" altLang="en-US"/>
              <a:t>水量）×</a:t>
            </a:r>
            <a:r>
              <a:rPr lang="en-US" altLang="zh-CN"/>
              <a:t>1000ml/L</a:t>
            </a:r>
            <a:endParaRPr lang="en-US" altLang="zh-CN"/>
          </a:p>
          <a:p>
            <a:r>
              <a:rPr lang="zh-CN" altLang="en-US"/>
              <a:t>配成的消毒液总量</a:t>
            </a:r>
            <a:r>
              <a:rPr lang="en-US" altLang="zh-CN"/>
              <a:t>=84</a:t>
            </a:r>
            <a:r>
              <a:rPr lang="zh-CN" altLang="en-US"/>
              <a:t>消毒液量</a:t>
            </a:r>
            <a:r>
              <a:rPr lang="en-US" altLang="zh-CN"/>
              <a:t>+</a:t>
            </a:r>
            <a:r>
              <a:rPr lang="zh-CN" altLang="en-US"/>
              <a:t>水量</a:t>
            </a:r>
            <a:endParaRPr lang="zh-CN" altLang="en-US"/>
          </a:p>
        </p:txBody>
      </p:sp>
      <p:sp>
        <p:nvSpPr>
          <p:cNvPr id="23" name="圆角矩形 22"/>
          <p:cNvSpPr/>
          <p:nvPr/>
        </p:nvSpPr>
        <p:spPr bwMode="auto">
          <a:xfrm>
            <a:off x="5687695" y="4398010"/>
            <a:ext cx="3272790" cy="208788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l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也就是说要配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1g/L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浓度的消毒液需用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20ml84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以此类推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2890" y="2996565"/>
            <a:ext cx="6295390" cy="3600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 bwMode="auto">
          <a:xfrm>
            <a:off x="262890" y="4575175"/>
            <a:ext cx="5247005" cy="68072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其实就是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消毒液与水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62890" y="1590675"/>
          <a:ext cx="342963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870"/>
                <a:gridCol w="1548765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84</a:t>
                      </a:r>
                      <a:r>
                        <a:rPr lang="zh-CN" altLang="en-US" sz="2400"/>
                        <a:t>消毒液量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含氯量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1ml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5ml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10ml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500mg 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25ml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1250mg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50ml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80ml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4000mg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100ml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5000mg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05560" y="274955"/>
            <a:ext cx="7867650" cy="1143000"/>
          </a:xfrm>
        </p:spPr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配制</a:t>
            </a:r>
            <a:r>
              <a:rPr lang="en-US" altLang="zh-CN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500mg/L</a:t>
            </a:r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消毒液（</a:t>
            </a:r>
            <a:r>
              <a:rPr lang="zh-CN" altLang="en-US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0.05%）</a:t>
            </a:r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776959" y="1590675"/>
          <a:ext cx="461899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365"/>
                <a:gridCol w="2968625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水量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配成</a:t>
                      </a:r>
                      <a:r>
                        <a:rPr lang="en-US" altLang="zh-CN" sz="2400"/>
                        <a:t>500mg/L</a:t>
                      </a:r>
                      <a:r>
                        <a:rPr lang="zh-CN" altLang="en-US" sz="2400"/>
                        <a:t>消毒液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99ml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100ml</a:t>
                      </a:r>
                      <a:endParaRPr lang="en-US" altLang="zh-CN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495ml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990ml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2475ml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4950ml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7920ml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8000ml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9900ml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10000ml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圆角矩形 22"/>
          <p:cNvSpPr/>
          <p:nvPr/>
        </p:nvSpPr>
        <p:spPr bwMode="auto">
          <a:xfrm>
            <a:off x="6825615" y="2976880"/>
            <a:ext cx="2282825" cy="295783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l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也就是说要配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500mg/L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浓度的消毒液需用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50ml84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4950ml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7660" y="3921760"/>
            <a:ext cx="6120130" cy="3600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 bwMode="auto">
          <a:xfrm>
            <a:off x="812800" y="5436235"/>
            <a:ext cx="5141595" cy="68072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其实就是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84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消毒液与水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99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配制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22225" y="1313180"/>
          <a:ext cx="329692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430020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84</a:t>
                      </a:r>
                      <a:r>
                        <a:rPr lang="zh-CN" altLang="en-US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消毒液量</a:t>
                      </a:r>
                      <a:endParaRPr lang="zh-CN" altLang="en-US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含氯量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1ml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2.5ml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125mg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10ml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12.5ml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625mg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25ml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1250mg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40ml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2000mg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E30000"/>
                              </a:gs>
                              <a:gs pos="100000">
                                <a:srgbClr val="760303"/>
                              </a:gs>
                            </a:gsLst>
                            <a:lin scaled="0"/>
                          </a:gradFill>
                        </a:rPr>
                        <a:t>50ml</a:t>
                      </a:r>
                      <a:endParaRPr lang="en-US" altLang="zh-CN" sz="2400">
                        <a:gradFill>
                          <a:gsLst>
                            <a:gs pos="0">
                              <a:srgbClr val="E30000"/>
                            </a:gs>
                            <a:gs pos="100000">
                              <a:srgbClr val="760303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2500mg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44880" y="238125"/>
            <a:ext cx="8126095" cy="1143000"/>
          </a:xfrm>
        </p:spPr>
        <p:txBody>
          <a:bodyPr/>
          <a:lstStyle/>
          <a:p>
            <a:r>
              <a:rPr lang="zh-CN" altLang="en-US"/>
              <a:t>配制</a:t>
            </a:r>
            <a:r>
              <a:rPr lang="en-US" altLang="zh-CN"/>
              <a:t>250mg/L</a:t>
            </a:r>
            <a:r>
              <a:rPr lang="zh-CN" altLang="en-US"/>
              <a:t>消毒液（</a:t>
            </a:r>
            <a:r>
              <a:rPr lang="en-US" altLang="zh-CN"/>
              <a:t>0.025%</a:t>
            </a:r>
            <a:r>
              <a:rPr lang="zh-CN" altLang="en-US"/>
              <a:t>）</a:t>
            </a:r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504425" y="1313180"/>
          <a:ext cx="522097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773170"/>
              </a:tblGrid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水量</a:t>
                      </a:r>
                      <a:endParaRPr lang="zh-CN" altLang="en-US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2400"/>
                        <a:t>配成</a:t>
                      </a:r>
                      <a:r>
                        <a:rPr lang="en-US" altLang="zh-CN" sz="2400"/>
                        <a:t>250mg/L</a:t>
                      </a:r>
                      <a:r>
                        <a:rPr lang="zh-CN" altLang="en-US" sz="2400"/>
                        <a:t>消毒液总量</a:t>
                      </a:r>
                      <a:endParaRPr lang="zh-CN" altLang="en-US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199ml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200ml</a:t>
                      </a:r>
                      <a:endParaRPr lang="en-US" altLang="zh-CN" sz="240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497.5ml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500ml</a:t>
                      </a:r>
                      <a:endParaRPr lang="en-US" altLang="zh-CN" sz="2400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1990ml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2487.5ml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2500ml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4975ml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5000ml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7960ml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8000ml</a:t>
                      </a:r>
                      <a:endParaRPr lang="en-US" altLang="zh-CN" sz="240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9950</a:t>
                      </a:r>
                      <a:endParaRPr lang="en-US" altLang="zh-CN" sz="240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/>
                        <a:t>10000ml</a:t>
                      </a:r>
                      <a:endParaRPr lang="en-US" altLang="zh-CN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22225" y="2699385"/>
            <a:ext cx="6120130" cy="3600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 bwMode="auto">
          <a:xfrm>
            <a:off x="6576060" y="2326005"/>
            <a:ext cx="2494915" cy="302196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l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也就是说要配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250mg/L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浓度的消毒液需用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10ml84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1990ml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l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859155" y="5273675"/>
            <a:ext cx="5410200" cy="68072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其实就是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84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消毒液与水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199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配制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>
                <a:sym typeface="+mn-ea"/>
              </a:rPr>
              <a:t>   很多教学视频一会说浓度</a:t>
            </a:r>
            <a:r>
              <a:rPr lang="en-US" altLang="zh-CN">
                <a:sym typeface="+mn-ea"/>
              </a:rPr>
              <a:t>500mg/L</a:t>
            </a:r>
            <a:r>
              <a:rPr lang="zh-CN" altLang="en-US">
                <a:sym typeface="+mn-ea"/>
              </a:rPr>
              <a:t>，一会又说</a:t>
            </a:r>
            <a:r>
              <a:rPr lang="en-US" altLang="zh-CN">
                <a:sym typeface="+mn-ea"/>
              </a:rPr>
              <a:t>0.05%</a:t>
            </a:r>
            <a:r>
              <a:rPr lang="zh-CN" altLang="en-US">
                <a:sym typeface="+mn-ea"/>
              </a:rPr>
              <a:t>消毒液，一会说按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99</a:t>
            </a:r>
            <a:r>
              <a:rPr lang="zh-CN" altLang="en-US">
                <a:sym typeface="+mn-ea"/>
              </a:rPr>
              <a:t>配制，很多人看了还是很懵？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现在我们道了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浓度</a:t>
            </a:r>
            <a:r>
              <a:rPr lang="en-US" altLang="zh-CN">
                <a:solidFill>
                  <a:srgbClr val="FF0000"/>
                </a:solidFill>
              </a:rPr>
              <a:t>500mg/L=0.05%</a:t>
            </a:r>
            <a:r>
              <a:rPr lang="zh-CN" altLang="en-US">
                <a:solidFill>
                  <a:srgbClr val="FF0000"/>
                </a:solidFill>
              </a:rPr>
              <a:t>消毒液</a:t>
            </a:r>
            <a:r>
              <a:rPr lang="en-US" altLang="zh-CN">
                <a:solidFill>
                  <a:srgbClr val="FF0000"/>
                </a:solidFill>
              </a:rPr>
              <a:t>=1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>
                <a:solidFill>
                  <a:srgbClr val="FF0000"/>
                </a:solidFill>
              </a:rPr>
              <a:t>99</a:t>
            </a:r>
            <a:r>
              <a:rPr lang="zh-CN" altLang="en-US">
                <a:solidFill>
                  <a:srgbClr val="FF0000"/>
                </a:solidFill>
              </a:rPr>
              <a:t>配制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由此可推</a:t>
            </a:r>
            <a:endParaRPr lang="zh-CN" altLang="en-US"/>
          </a:p>
          <a:p>
            <a:r>
              <a:rPr lang="zh-CN" altLang="en-US"/>
              <a:t>浓度</a:t>
            </a:r>
            <a:r>
              <a:rPr lang="en-US" altLang="zh-CN"/>
              <a:t>1g/L=0.1%</a:t>
            </a:r>
            <a:r>
              <a:rPr lang="zh-CN" altLang="en-US"/>
              <a:t>消毒液</a:t>
            </a:r>
            <a:r>
              <a:rPr lang="en-US" altLang="zh-CN"/>
              <a:t>=1</a:t>
            </a:r>
            <a:r>
              <a:rPr lang="zh-CN" altLang="en-US"/>
              <a:t>：</a:t>
            </a:r>
            <a:r>
              <a:rPr lang="en-US" altLang="zh-CN"/>
              <a:t>49</a:t>
            </a:r>
            <a:r>
              <a:rPr lang="zh-CN" altLang="en-US"/>
              <a:t>配制</a:t>
            </a:r>
            <a:endParaRPr lang="zh-CN" altLang="en-US"/>
          </a:p>
          <a:p>
            <a:r>
              <a:rPr lang="zh-CN" altLang="en-US"/>
              <a:t>浓度</a:t>
            </a:r>
            <a:r>
              <a:rPr lang="en-US" altLang="zh-CN"/>
              <a:t>250mg/L=0.025%</a:t>
            </a:r>
            <a:r>
              <a:rPr lang="zh-CN" altLang="en-US"/>
              <a:t>消毒液</a:t>
            </a:r>
            <a:r>
              <a:rPr lang="en-US" altLang="zh-CN"/>
              <a:t>=1</a:t>
            </a:r>
            <a:r>
              <a:rPr lang="zh-CN" altLang="en-US"/>
              <a:t>：</a:t>
            </a:r>
            <a:r>
              <a:rPr lang="en-US" altLang="zh-CN"/>
              <a:t>199</a:t>
            </a:r>
            <a:r>
              <a:rPr lang="zh-CN" altLang="en-US"/>
              <a:t>配制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75" y="274955"/>
            <a:ext cx="7164070" cy="1143000"/>
          </a:xfrm>
        </p:spPr>
        <p:txBody>
          <a:bodyPr/>
          <a:lstStyle/>
          <a:p>
            <a:r>
              <a:rPr lang="zh-CN" altLang="en-US"/>
              <a:t>最大的困惑</a:t>
            </a:r>
            <a:r>
              <a:rPr lang="en-US" altLang="zh-CN"/>
              <a:t>—</a:t>
            </a:r>
            <a:r>
              <a:rPr lang="zh-CN" altLang="en-US"/>
              <a:t>解惑</a:t>
            </a: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251460" y="1600200"/>
            <a:ext cx="8582025" cy="1564005"/>
          </a:xfrm>
          <a:prstGeom prst="roundRect">
            <a:avLst>
              <a:gd name="adj" fmla="val 3057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   </a:t>
            </a:r>
            <a:r>
              <a:rPr lang="zh-CN" altLang="en-US"/>
              <a:t>所以想配制多少消毒液时可以对照表格，各种浓度，多大量都能配制。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   </a:t>
            </a:r>
            <a:r>
              <a:rPr lang="zh-CN" altLang="en-US">
                <a:solidFill>
                  <a:srgbClr val="FF0000"/>
                </a:solidFill>
              </a:rPr>
              <a:t>只看第一竖排和第三坚排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简单一点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）含氯消毒片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不同产家，不同比例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一定要看说明书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按比例稀释。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75" y="274955"/>
            <a:ext cx="7259320" cy="11430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其他的含氯消毒剂配置</a:t>
            </a:r>
            <a:endParaRPr lang="zh-CN" altLang="en-US"/>
          </a:p>
        </p:txBody>
      </p:sp>
      <p:pic>
        <p:nvPicPr>
          <p:cNvPr id="4" name="图片 3" descr="u=1231299022,3612324621&amp;fm=26&amp;gp=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4230" y="2352675"/>
            <a:ext cx="3910965" cy="39109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96570" y="141795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以</a:t>
            </a:r>
            <a:r>
              <a:rPr lang="en-US" altLang="zh-CN"/>
              <a:t>500mg/</a:t>
            </a:r>
            <a:r>
              <a:rPr lang="zh-CN" altLang="en-US"/>
              <a:t>片消毒片为例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19835" y="274955"/>
            <a:ext cx="7877810" cy="1143000"/>
          </a:xfrm>
        </p:spPr>
        <p:txBody>
          <a:bodyPr/>
          <a:lstStyle/>
          <a:p>
            <a:r>
              <a:rPr lang="zh-CN" altLang="en-US" sz="4000">
                <a:sym typeface="+mn-ea"/>
              </a:rPr>
              <a:t>如何使用含氯消毒片配置消毒液  </a:t>
            </a:r>
            <a:endParaRPr lang="zh-CN" altLang="en-US" sz="4000"/>
          </a:p>
        </p:txBody>
      </p:sp>
      <p:sp>
        <p:nvSpPr>
          <p:cNvPr id="6" name="橢圓 8"/>
          <p:cNvSpPr/>
          <p:nvPr/>
        </p:nvSpPr>
        <p:spPr bwMode="auto">
          <a:xfrm>
            <a:off x="394970" y="2721610"/>
            <a:ext cx="1343025" cy="98806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9"/>
          <p:cNvSpPr/>
          <p:nvPr/>
        </p:nvSpPr>
        <p:spPr bwMode="auto">
          <a:xfrm>
            <a:off x="2235200" y="2490470"/>
            <a:ext cx="2694305" cy="1293495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5788025" y="2616200"/>
            <a:ext cx="2413635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7995" y="2862580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+</a:t>
            </a:r>
            <a:endParaRPr lang="en-US" altLang="zh-CN" sz="4000"/>
          </a:p>
        </p:txBody>
      </p:sp>
      <p:sp>
        <p:nvSpPr>
          <p:cNvPr id="5" name="文本框 4"/>
          <p:cNvSpPr txBox="1"/>
          <p:nvPr/>
        </p:nvSpPr>
        <p:spPr>
          <a:xfrm>
            <a:off x="5186680" y="2862580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8" name="橢圓 8"/>
          <p:cNvSpPr/>
          <p:nvPr/>
        </p:nvSpPr>
        <p:spPr bwMode="auto">
          <a:xfrm>
            <a:off x="394970" y="4135120"/>
            <a:ext cx="1343025" cy="98806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橢圓 9"/>
          <p:cNvSpPr/>
          <p:nvPr/>
        </p:nvSpPr>
        <p:spPr bwMode="auto">
          <a:xfrm>
            <a:off x="2235200" y="3903980"/>
            <a:ext cx="2694305" cy="1293495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37995" y="4276090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+</a:t>
            </a:r>
            <a:endParaRPr lang="en-US" altLang="zh-CN" sz="4000"/>
          </a:p>
        </p:txBody>
      </p:sp>
      <p:sp>
        <p:nvSpPr>
          <p:cNvPr id="14" name="橢圓 8"/>
          <p:cNvSpPr/>
          <p:nvPr/>
        </p:nvSpPr>
        <p:spPr bwMode="auto">
          <a:xfrm>
            <a:off x="394970" y="4135120"/>
            <a:ext cx="1343025" cy="98806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橢圓 9"/>
          <p:cNvSpPr/>
          <p:nvPr/>
        </p:nvSpPr>
        <p:spPr bwMode="auto">
          <a:xfrm>
            <a:off x="2235200" y="3903980"/>
            <a:ext cx="2694305" cy="1293495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6680" y="4276090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23" name="圆角矩形 22"/>
          <p:cNvSpPr/>
          <p:nvPr/>
        </p:nvSpPr>
        <p:spPr bwMode="auto">
          <a:xfrm>
            <a:off x="5788025" y="4081145"/>
            <a:ext cx="2413635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0.05%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橢圓 9"/>
          <p:cNvSpPr/>
          <p:nvPr/>
        </p:nvSpPr>
        <p:spPr bwMode="auto">
          <a:xfrm>
            <a:off x="2235200" y="3903980"/>
            <a:ext cx="2694305" cy="1293495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39595" y="5699125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+</a:t>
            </a:r>
            <a:endParaRPr lang="en-US" altLang="zh-CN" sz="4000"/>
          </a:p>
        </p:txBody>
      </p:sp>
      <p:sp>
        <p:nvSpPr>
          <p:cNvPr id="27" name="橢圓 8"/>
          <p:cNvSpPr/>
          <p:nvPr/>
        </p:nvSpPr>
        <p:spPr bwMode="auto">
          <a:xfrm>
            <a:off x="496570" y="5558155"/>
            <a:ext cx="1343025" cy="98806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680" y="5788025"/>
            <a:ext cx="3517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29" name="圆角矩形 28"/>
          <p:cNvSpPr/>
          <p:nvPr/>
        </p:nvSpPr>
        <p:spPr bwMode="auto">
          <a:xfrm>
            <a:off x="5732780" y="5504180"/>
            <a:ext cx="2413635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0.025%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橢圓 9"/>
          <p:cNvSpPr/>
          <p:nvPr/>
        </p:nvSpPr>
        <p:spPr bwMode="auto">
          <a:xfrm>
            <a:off x="2336800" y="5327015"/>
            <a:ext cx="2694305" cy="1293495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1000ml</a:t>
            </a:r>
            <a:r>
              <a:rPr lang="zh-CN" altLang="en-US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如果对浓度把握度不大可以用浓度试纸加以检测</a:t>
            </a:r>
            <a:endParaRPr lang="zh-CN" altLang="en-US" sz="4000"/>
          </a:p>
        </p:txBody>
      </p:sp>
      <p:pic>
        <p:nvPicPr>
          <p:cNvPr id="5" name="内容占位符 4" descr="])H]UO)]XI@LM)P0[BXE~I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3610" y="2249170"/>
            <a:ext cx="7257415" cy="36614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95400" y="274955"/>
            <a:ext cx="6756400" cy="837565"/>
          </a:xfrm>
        </p:spPr>
        <p:txBody>
          <a:bodyPr/>
          <a:lstStyle/>
          <a:p>
            <a:r>
              <a:rPr lang="zh-CN"/>
              <a:t>适用范围</a:t>
            </a:r>
            <a:endParaRPr lang="zh-CN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878205" y="2669540"/>
            <a:ext cx="227393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0.05%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864870" y="1445260"/>
            <a:ext cx="2299970" cy="104267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0.1%消毒液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3587750" y="1445895"/>
            <a:ext cx="5160010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用于排泄物消毒、污染地面喷洒消毒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3557905" y="2669540"/>
            <a:ext cx="5160010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用于家具表面擦拭，地面消毒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3495675" y="3893185"/>
            <a:ext cx="5252085" cy="106108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一般用于居家消毒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78840" y="3959225"/>
            <a:ext cx="2366010" cy="929005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0.025%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69900" y="1804035"/>
            <a:ext cx="0" cy="27362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39395" y="1264920"/>
            <a:ext cx="461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高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274955" y="4672330"/>
            <a:ext cx="461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低</a:t>
            </a:r>
            <a:endParaRPr lang="zh-CN" altLang="en-US" b="1"/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80645" y="5279390"/>
            <a:ext cx="8781415" cy="78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3000"/>
              <a:t>注意并非消毒浓度越高越好</a:t>
            </a:r>
            <a:endParaRPr lang="zh-CN" sz="3000"/>
          </a:p>
          <a:p>
            <a:r>
              <a:rPr lang="zh-CN" sz="3000"/>
              <a:t>对于低风险区的养老机构建议</a:t>
            </a:r>
            <a:r>
              <a:rPr lang="en-US" altLang="zh-CN" sz="3000"/>
              <a:t>0.05%</a:t>
            </a:r>
            <a:r>
              <a:rPr lang="zh-CN" altLang="en-US" sz="3000"/>
              <a:t>消毒液</a:t>
            </a:r>
            <a:endParaRPr lang="zh-CN" altLang="en-US"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52" y="117158"/>
            <a:ext cx="6572296" cy="1143000"/>
          </a:xfrm>
        </p:spPr>
        <p:txBody>
          <a:bodyPr/>
          <a:lstStyle/>
          <a:p>
            <a:r>
              <a:rPr lang="zh-CN" altLang="en-US"/>
              <a:t>消毒工具的选用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 bwMode="auto">
          <a:xfrm>
            <a:off x="5877560" y="1960245"/>
            <a:ext cx="207010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物体表面消毒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5877560" y="4670425"/>
            <a:ext cx="2144395" cy="109728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大空间消毒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22250" y="4762500"/>
            <a:ext cx="214312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背壶或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电动喷雾器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22235" y="2015993"/>
            <a:ext cx="2143140" cy="1042876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喷壶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1"/>
          <a:srcRect l="57650"/>
          <a:stretch>
            <a:fillRect/>
          </a:stretch>
        </p:blipFill>
        <p:spPr>
          <a:xfrm>
            <a:off x="2908300" y="1536065"/>
            <a:ext cx="1704975" cy="204914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rcRect l="20125" r="29229"/>
          <a:stretch>
            <a:fillRect/>
          </a:stretch>
        </p:blipFill>
        <p:spPr>
          <a:xfrm>
            <a:off x="2537460" y="3585210"/>
            <a:ext cx="2446655" cy="321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什么是消毒 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消毒：清除和或杀灭传播媒介上病原微生物，使其达到无害化的处理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圆角矩形 6"/>
          <p:cNvSpPr/>
          <p:nvPr/>
        </p:nvSpPr>
        <p:spPr bwMode="auto">
          <a:xfrm>
            <a:off x="457200" y="3149600"/>
            <a:ext cx="2451100" cy="89217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疫源地消毒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57200" y="4502150"/>
            <a:ext cx="2451100" cy="89217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预防性消毒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1980" y="2903855"/>
            <a:ext cx="55956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对存在或曾经存在传染源的场所进行消毒。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1180" y="4502150"/>
            <a:ext cx="55956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对可能受到病原微生物污染的物品和场所进行消毒。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目前大多数的养老机构属于此类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afrundet, diagonalt hjørne 30"/>
          <p:cNvSpPr/>
          <p:nvPr/>
        </p:nvSpPr>
        <p:spPr>
          <a:xfrm>
            <a:off x="400685" y="1417320"/>
            <a:ext cx="8345805" cy="4878070"/>
          </a:xfrm>
          <a:prstGeom prst="round2DiagRect">
            <a:avLst>
              <a:gd name="adj1" fmla="val 12279"/>
              <a:gd name="adj2" fmla="val 0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TW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35635" y="1417955"/>
            <a:ext cx="8229600" cy="4821555"/>
          </a:xfrm>
        </p:spPr>
        <p:txBody>
          <a:bodyPr/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）含氯消毒液不可以与其他消毒或清洁产品混合使用，会产生毒气。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）含氯消毒液有漂白作用，不能用于衣物消毒。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）因为含氯消毒液有腐蚀作用，用于金属物品如门把手、水龙头等消毒作用</a:t>
            </a:r>
            <a:r>
              <a:rPr lang="en-US" altLang="zh-CN"/>
              <a:t>30min</a:t>
            </a:r>
            <a:r>
              <a:rPr lang="zh-CN" altLang="en-US"/>
              <a:t>后应用清水擦去。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）地面消毒为喷洒消毒，作用</a:t>
            </a:r>
            <a:r>
              <a:rPr lang="en-US" altLang="zh-CN"/>
              <a:t>30min</a:t>
            </a:r>
            <a:r>
              <a:rPr lang="zh-CN" altLang="en-US"/>
              <a:t>后也应再用清水拖地。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注意事项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afrundet, diagonalt hjørne 30"/>
          <p:cNvSpPr/>
          <p:nvPr/>
        </p:nvSpPr>
        <p:spPr>
          <a:xfrm>
            <a:off x="399415" y="1248410"/>
            <a:ext cx="8345805" cy="4878070"/>
          </a:xfrm>
          <a:prstGeom prst="round2DiagRect">
            <a:avLst>
              <a:gd name="adj1" fmla="val 12279"/>
              <a:gd name="adj2" fmla="val 0"/>
            </a:avLst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TW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62890" y="1600200"/>
            <a:ext cx="8581390" cy="4526280"/>
          </a:xfrm>
        </p:spPr>
        <p:txBody>
          <a:bodyPr/>
          <a:lstStyle/>
          <a:p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zh-CN" altLang="en-US"/>
              <a:t>）</a:t>
            </a:r>
            <a:r>
              <a:rPr lang="zh-CN" altLang="en-US">
                <a:sym typeface="+mn-ea"/>
              </a:rPr>
              <a:t>进行空气喷雾消毒时，操作者应戴防护面具（口罩、帽子、防护镜或泳镜）。每次喷洒时清空室内人员，关闭门窗。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）不建议对开放空间进行空气消杀。</a:t>
            </a:r>
            <a:endParaRPr lang="zh-CN" altLang="en-US">
              <a:sym typeface="+mn-ea"/>
            </a:endParaRPr>
          </a:p>
          <a:p>
            <a:r>
              <a:rPr lang="zh-CN" altLang="en-US"/>
              <a:t>（</a:t>
            </a:r>
            <a:r>
              <a:rPr lang="en-US" altLang="zh-CN"/>
              <a:t>7</a:t>
            </a:r>
            <a:r>
              <a:rPr lang="zh-CN" altLang="en-US"/>
              <a:t>）餐具等物品浸泡消毒后清水冲洗后方可应用。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8</a:t>
            </a:r>
            <a:r>
              <a:rPr lang="zh-CN" altLang="en-US"/>
              <a:t>）现配现用，小心存放，避免老人误服。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注意事项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42545" y="18224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第二篇：</a:t>
            </a:r>
            <a:r>
              <a:rPr lang="en-US" altLang="zh-CN"/>
              <a:t>75%</a:t>
            </a:r>
            <a:r>
              <a:rPr lang="zh-CN" altLang="en-US"/>
              <a:t>酒精的用法</a:t>
            </a:r>
            <a:endParaRPr lang="zh-CN" altLang="en-US"/>
          </a:p>
        </p:txBody>
      </p:sp>
      <p:pic>
        <p:nvPicPr>
          <p:cNvPr id="3" name="图片 2" descr="timg[5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1417955"/>
            <a:ext cx="3951605" cy="39693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79085" y="1701800"/>
            <a:ext cx="2720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学名：乙醇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俗称：酒精</a:t>
            </a:r>
            <a:endParaRPr lang="zh-CN" alt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）手消毒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均匀喷雾手部或涂擦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揉搓</a:t>
            </a:r>
            <a:r>
              <a:rPr lang="en-US" altLang="zh-CN"/>
              <a:t>1~2</a:t>
            </a:r>
            <a:r>
              <a:rPr lang="zh-CN" altLang="en-US"/>
              <a:t>遍，时间</a:t>
            </a:r>
            <a:r>
              <a:rPr lang="en-US" altLang="zh-CN"/>
              <a:t>1min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75%</a:t>
            </a:r>
            <a:r>
              <a:rPr lang="zh-CN" altLang="en-US"/>
              <a:t>酒精适用范围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6620" y="2061210"/>
            <a:ext cx="3980180" cy="2898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" y="3706495"/>
            <a:ext cx="2860040" cy="2860040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 bwMode="auto">
          <a:xfrm>
            <a:off x="3257550" y="5290820"/>
            <a:ext cx="4338320" cy="83566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其实手消毒还可用手消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即免洗手消毒液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较小物体</a:t>
            </a:r>
            <a:r>
              <a:rPr lang="zh-CN" altLang="en-US">
                <a:sym typeface="+mn-ea"/>
              </a:rPr>
              <a:t>表面消毒：擦拭消毒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擦拭表面</a:t>
            </a:r>
            <a:r>
              <a:rPr lang="en-US" altLang="zh-CN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遍，擦拭</a:t>
            </a:r>
            <a:r>
              <a:rPr lang="en-US" altLang="zh-CN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3min</a:t>
            </a:r>
            <a:endParaRPr lang="en-US" altLang="zh-CN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75%</a:t>
            </a:r>
            <a:r>
              <a:rPr lang="zh-CN" altLang="en-US">
                <a:sym typeface="+mn-ea"/>
              </a:rPr>
              <a:t>酒精适用范围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760855" y="4523740"/>
            <a:ext cx="2720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手机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2760980"/>
            <a:ext cx="2988310" cy="162115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85" y="2807970"/>
            <a:ext cx="2811145" cy="1574165"/>
          </a:xfrm>
          <a:prstGeom prst="rect">
            <a:avLst/>
          </a:prstGeom>
          <a:ln w="82550">
            <a:solidFill>
              <a:srgbClr val="00B0F0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4481830" y="4585970"/>
            <a:ext cx="2720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钥匙</a:t>
            </a:r>
            <a:endParaRPr lang="zh-CN" altLang="en-US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510" y="2807970"/>
            <a:ext cx="2511425" cy="159448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691630" y="4585970"/>
            <a:ext cx="2720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电脑键盘</a:t>
            </a:r>
            <a:endParaRPr lang="zh-CN" altLang="en-US"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39430" y="1979163"/>
            <a:ext cx="2143140" cy="1042876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易燃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39445" y="3151505"/>
            <a:ext cx="214312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易挥发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9445" y="4379595"/>
            <a:ext cx="2142490" cy="929005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无色透明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3360420" y="1866900"/>
            <a:ext cx="207010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避明火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避高热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303905" y="3142615"/>
            <a:ext cx="207137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瓶盖要盖紧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1804012" y="437833"/>
            <a:ext cx="6572296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酒精特点与注意事项</a:t>
            </a:r>
            <a:endParaRPr lang="zh-CN" alt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39430" y="1970273"/>
            <a:ext cx="2143140" cy="1042876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易燃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39445" y="3142615"/>
            <a:ext cx="214312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易挥发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39445" y="4370705"/>
            <a:ext cx="2142490" cy="929005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无色透明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3360420" y="1858010"/>
            <a:ext cx="207010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避明火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避高热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3303905" y="3133725"/>
            <a:ext cx="207137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瓶盖要盖紧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639430" y="1979163"/>
            <a:ext cx="2143140" cy="1042876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易燃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638810" y="3151505"/>
            <a:ext cx="214312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易挥发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638795" y="1988053"/>
            <a:ext cx="2143140" cy="1042876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易燃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596890" y="1866900"/>
            <a:ext cx="3438525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使用时要注意通风良好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彻底移去可燃易燃物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5668010" y="3133725"/>
            <a:ext cx="3494405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避免挥发，形成可燃性气体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5597525" y="4314190"/>
            <a:ext cx="3500120" cy="145859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避免老人误食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不要放在阳光、灶台、暖气附近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3303905" y="4266565"/>
            <a:ext cx="2071370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小心存放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消毒方法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4790" y="5394325"/>
            <a:ext cx="85356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注意是：</a:t>
            </a:r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擦拭消毒，不能用于消毒空气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                      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5875" y="1729740"/>
            <a:ext cx="3319145" cy="222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35" y="870585"/>
            <a:ext cx="2359025" cy="3469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45" y="2783205"/>
            <a:ext cx="1123315" cy="1291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23429" t="9613" r="21647" b="11664"/>
          <a:stretch>
            <a:fillRect/>
          </a:stretch>
        </p:blipFill>
        <p:spPr>
          <a:xfrm>
            <a:off x="90805" y="2762250"/>
            <a:ext cx="1037590" cy="14871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0395" y="4178935"/>
            <a:ext cx="4061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消毒各种物体表面</a:t>
            </a:r>
            <a:endParaRPr lang="zh-CN" altLang="en-US"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安全消毒无小事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3090" y="1417955"/>
            <a:ext cx="2940050" cy="29400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3545" y="4459605"/>
            <a:ext cx="257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电器消毒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先关电源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21910" y="4459605"/>
            <a:ext cx="257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灶台消毒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r>
              <a:rPr lang="zh-CN" altLang="en-US" sz="36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先关火源</a:t>
            </a:r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endParaRPr lang="zh-CN" altLang="en-US" sz="36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6" name="图片 5" descr="timgPWZBNPU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5" y="1821180"/>
            <a:ext cx="3801110" cy="2298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765" y="2783205"/>
            <a:ext cx="1123315" cy="12915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" y="2783205"/>
            <a:ext cx="1123315" cy="12915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l="44087" b="33969"/>
          <a:stretch>
            <a:fillRect/>
          </a:stretch>
        </p:blipFill>
        <p:spPr>
          <a:xfrm>
            <a:off x="1285875" y="353060"/>
            <a:ext cx="5941695" cy="334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36295" y="4271645"/>
            <a:ext cx="7802880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酒精千万要盖紧，以防挥发有危险</a:t>
            </a:r>
            <a:endParaRPr lang="zh-CN" altLang="en-US" sz="4000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l"/>
            <a:r>
              <a:rPr lang="zh-CN" altLang="en-US" sz="40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酒精不可屯积多，分装小瓶存放好</a:t>
            </a:r>
            <a:endParaRPr lang="zh-CN" altLang="en-US" sz="4000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pPr algn="l"/>
            <a:r>
              <a:rPr lang="zh-CN" altLang="en-US" sz="4000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酒精喷洒不可取，遇见火花可爆燃</a:t>
            </a:r>
            <a:endParaRPr lang="zh-CN" altLang="en-US" sz="400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  <a:p>
            <a:endParaRPr lang="zh-CN" altLang="en-US"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456565" y="4878705"/>
            <a:ext cx="8230235" cy="18516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512445" y="2322830"/>
            <a:ext cx="8230235" cy="226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0" contourW="19050">
            <a:bevelT w="101600" prst="convex"/>
            <a:bevelB w="0" h="5080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29995"/>
            <a:ext cx="8229600" cy="1092835"/>
          </a:xfrm>
        </p:spPr>
        <p:txBody>
          <a:bodyPr/>
          <a:lstStyle/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  <a:sym typeface="+mn-ea"/>
              </a:rPr>
              <a:t>《养老机构新型冠状病毒感染的肺炎疫情防控指南（第二版）》规定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）确保环境清洁卫生。办公区域、服务场所的桌椅、物体表面、门把手、水龙头、各种开关按钮、扶手等每天清水擦拭1次，每周擦拭消毒1-2次。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）厨房、洗衣房、垃圾处理场所（存放点）及后勤保障设施设备和物品每天擦拭消毒不少于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次。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75" y="274955"/>
            <a:ext cx="7756525" cy="1143000"/>
          </a:xfrm>
        </p:spPr>
        <p:txBody>
          <a:bodyPr/>
          <a:lstStyle/>
          <a:p>
            <a:r>
              <a:rPr lang="zh-CN" altLang="en-US"/>
              <a:t>消毒哪里？消毒频次是多少？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新型冠状病毒有四怕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3540" y="1968500"/>
            <a:ext cx="3322320" cy="2400300"/>
          </a:xfrm>
          <a:prstGeom prst="rect">
            <a:avLst/>
          </a:prstGeom>
        </p:spPr>
      </p:pic>
      <p:grpSp>
        <p:nvGrpSpPr>
          <p:cNvPr id="12" name="组合 23"/>
          <p:cNvGrpSpPr/>
          <p:nvPr/>
        </p:nvGrpSpPr>
        <p:grpSpPr bwMode="auto">
          <a:xfrm>
            <a:off x="4413885" y="3744595"/>
            <a:ext cx="3468370" cy="1228725"/>
            <a:chOff x="4938689" y="3866802"/>
            <a:chExt cx="4339555" cy="1961243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4938689" y="3866802"/>
              <a:ext cx="4339555" cy="1961243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87"/>
            <p:cNvSpPr>
              <a:spLocks noChangeArrowheads="1"/>
            </p:cNvSpPr>
            <p:nvPr/>
          </p:nvSpPr>
          <p:spPr bwMode="auto">
            <a:xfrm>
              <a:off x="4968880" y="4022209"/>
              <a:ext cx="4187806" cy="15213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二怕：高温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56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℃高温，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30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分钟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7" name="组合 23"/>
          <p:cNvGrpSpPr/>
          <p:nvPr/>
        </p:nvGrpSpPr>
        <p:grpSpPr bwMode="auto">
          <a:xfrm>
            <a:off x="4413885" y="1475105"/>
            <a:ext cx="3371215" cy="756920"/>
            <a:chOff x="4938689" y="3866802"/>
            <a:chExt cx="4217997" cy="1208166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4938689" y="3866802"/>
              <a:ext cx="4217997" cy="120816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87"/>
            <p:cNvSpPr>
              <a:spLocks noChangeArrowheads="1"/>
            </p:cNvSpPr>
            <p:nvPr/>
          </p:nvSpPr>
          <p:spPr bwMode="auto">
            <a:xfrm>
              <a:off x="4968880" y="4022209"/>
              <a:ext cx="4187806" cy="833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一怕：紫外线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 bwMode="auto">
          <a:xfrm>
            <a:off x="3938905" y="5173980"/>
            <a:ext cx="4883785" cy="122428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针对这一特性：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采用煮沸消毒、消毒碗柜、蒸汽（蒸汽熨烫机）均可消毒。可用于餐具、衣物消毒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3938905" y="2493645"/>
            <a:ext cx="4745355" cy="9893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可用紫外线消毒机进行物体表面、室内环境消毒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78560" y="-12700"/>
            <a:ext cx="7497445" cy="1143000"/>
          </a:xfrm>
        </p:spPr>
        <p:txBody>
          <a:bodyPr/>
          <a:lstStyle/>
          <a:p>
            <a:r>
              <a:rPr lang="zh-CN" altLang="en-US"/>
              <a:t>消毒建议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 bwMode="auto">
          <a:xfrm>
            <a:off x="2795905" y="2510155"/>
            <a:ext cx="1803400" cy="9639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每天清洁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7687945" y="2870200"/>
            <a:ext cx="1443355" cy="83566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每天消毒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886575" y="93980"/>
            <a:ext cx="2355215" cy="929005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低风险区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2795270" y="4194810"/>
            <a:ext cx="1803400" cy="86550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每周消毒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3563620" y="3691255"/>
            <a:ext cx="636905" cy="14414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 rot="10800000">
            <a:off x="2279650" y="1418590"/>
            <a:ext cx="504190" cy="4873625"/>
          </a:xfrm>
          <a:prstGeom prst="leftBrace">
            <a:avLst>
              <a:gd name="adj1" fmla="val 81738"/>
              <a:gd name="adj2" fmla="val 5133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19710" y="506031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91770" y="427609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水龙头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91770" y="1130300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桌、椅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9075" y="191706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物体表面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91770" y="352044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门把手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63830" y="2708275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开关按钮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47015" y="580072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2395" y="410273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192395" y="50990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左大括号 34"/>
          <p:cNvSpPr/>
          <p:nvPr/>
        </p:nvSpPr>
        <p:spPr>
          <a:xfrm rot="10800000">
            <a:off x="7416800" y="1418590"/>
            <a:ext cx="271780" cy="4382135"/>
          </a:xfrm>
          <a:prstGeom prst="leftBrace">
            <a:avLst>
              <a:gd name="adj1" fmla="val 8173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2795905" y="2489200"/>
            <a:ext cx="1803400" cy="9639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每天清洁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2795270" y="4173855"/>
            <a:ext cx="1803400" cy="86550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每周消毒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5192395" y="50780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5192395" y="406082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5192395" y="505714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78560" y="-12700"/>
            <a:ext cx="7497445" cy="1143000"/>
          </a:xfrm>
        </p:spPr>
        <p:txBody>
          <a:bodyPr/>
          <a:lstStyle/>
          <a:p>
            <a:r>
              <a:rPr lang="zh-CN" altLang="en-US"/>
              <a:t>消毒建议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 bwMode="auto">
          <a:xfrm>
            <a:off x="2795905" y="2510155"/>
            <a:ext cx="1803400" cy="9639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每天清洁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7687945" y="2870200"/>
            <a:ext cx="1443355" cy="83566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None/>
              <a:tabLst>
                <a:tab pos="136525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每天消毒2~3次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886575" y="93980"/>
            <a:ext cx="2355215" cy="9290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高风险区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2795270" y="4194810"/>
            <a:ext cx="1803400" cy="86550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每天清毒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3563620" y="3691255"/>
            <a:ext cx="636905" cy="14414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 rot="10800000">
            <a:off x="2279650" y="1418590"/>
            <a:ext cx="504190" cy="4873625"/>
          </a:xfrm>
          <a:prstGeom prst="leftBrace">
            <a:avLst>
              <a:gd name="adj1" fmla="val 81738"/>
              <a:gd name="adj2" fmla="val 5133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19710" y="506031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91770" y="427609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水龙头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91770" y="1130300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桌、椅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9075" y="191706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物体表面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91770" y="352044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门把手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63830" y="2708275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开关按钮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47015" y="580072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2395" y="410273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192395" y="50990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左大括号 34"/>
          <p:cNvSpPr/>
          <p:nvPr/>
        </p:nvSpPr>
        <p:spPr>
          <a:xfrm rot="10800000">
            <a:off x="7416800" y="1418590"/>
            <a:ext cx="271780" cy="4382135"/>
          </a:xfrm>
          <a:prstGeom prst="leftBrace">
            <a:avLst>
              <a:gd name="adj1" fmla="val 8173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2795905" y="2489200"/>
            <a:ext cx="1803400" cy="9639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每天清洁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5192395" y="50780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5192395" y="406082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5192395" y="505714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78560" y="-12700"/>
            <a:ext cx="7497445" cy="1143000"/>
          </a:xfrm>
        </p:spPr>
        <p:txBody>
          <a:bodyPr/>
          <a:lstStyle/>
          <a:p>
            <a:r>
              <a:rPr lang="zh-CN" altLang="en-US"/>
              <a:t>消毒建议</a:t>
            </a:r>
            <a:endParaRPr lang="zh-CN" alt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7687945" y="2870200"/>
            <a:ext cx="1443355" cy="83566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随时消毒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886575" y="93980"/>
            <a:ext cx="2355215" cy="9290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已有确诊病例的养老机构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2795270" y="4194810"/>
            <a:ext cx="1803400" cy="86550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随时清毒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3563620" y="3691255"/>
            <a:ext cx="636905" cy="14414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/>
          <p:cNvSpPr/>
          <p:nvPr/>
        </p:nvSpPr>
        <p:spPr>
          <a:xfrm rot="10800000">
            <a:off x="2279650" y="1418590"/>
            <a:ext cx="504190" cy="4873625"/>
          </a:xfrm>
          <a:prstGeom prst="leftBrace">
            <a:avLst>
              <a:gd name="adj1" fmla="val 81738"/>
              <a:gd name="adj2" fmla="val 5133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19710" y="506031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扶手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91770" y="427609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水龙头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191770" y="1130300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桌、椅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219075" y="191706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物体表面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191770" y="3520440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门把手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63830" y="2708275"/>
            <a:ext cx="2143125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开关按钮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47015" y="5800725"/>
            <a:ext cx="2087880" cy="64516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192395" y="410273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auto">
          <a:xfrm>
            <a:off x="5192395" y="50990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左大括号 34"/>
          <p:cNvSpPr/>
          <p:nvPr/>
        </p:nvSpPr>
        <p:spPr>
          <a:xfrm rot="10800000">
            <a:off x="7416800" y="1418590"/>
            <a:ext cx="271780" cy="4382135"/>
          </a:xfrm>
          <a:prstGeom prst="leftBrace">
            <a:avLst>
              <a:gd name="adj1" fmla="val 81738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2980055" y="2310765"/>
            <a:ext cx="1803400" cy="963930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随时清洁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auto">
          <a:xfrm>
            <a:off x="5192395" y="214566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5192395" y="12172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auto">
          <a:xfrm>
            <a:off x="5192395" y="507809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5192395" y="313245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auto">
          <a:xfrm>
            <a:off x="5192395" y="4060825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5192395" y="505714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后勤保障设施设备和物品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AutoShape 3"/>
          <p:cNvSpPr>
            <a:spLocks noChangeArrowheads="1"/>
          </p:cNvSpPr>
          <p:nvPr/>
        </p:nvSpPr>
        <p:spPr bwMode="auto">
          <a:xfrm>
            <a:off x="5192395" y="408178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垃圾处理场所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5192395" y="216662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洗衣房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5192395" y="123825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厨房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5192395" y="3153410"/>
            <a:ext cx="2143125" cy="92837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公共洗手间、浴室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圆角矩形 55"/>
          <p:cNvSpPr/>
          <p:nvPr/>
        </p:nvSpPr>
        <p:spPr bwMode="auto">
          <a:xfrm>
            <a:off x="-123190" y="2529840"/>
            <a:ext cx="4283075" cy="322834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答：喷洒、消毒室外环境和绿化带为无效消毒。这无异于大海里撒胡椒粉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避免无效消毒</a:t>
            </a:r>
            <a:endParaRPr lang="zh-CN" altLang="en-US"/>
          </a:p>
        </p:txBody>
      </p:sp>
      <p:sp>
        <p:nvSpPr>
          <p:cNvPr id="59" name="矩形 58"/>
          <p:cNvSpPr/>
          <p:nvPr/>
        </p:nvSpPr>
        <p:spPr bwMode="auto">
          <a:xfrm>
            <a:off x="-15240" y="1285240"/>
            <a:ext cx="3758565" cy="1102995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室外环境需要消毒吗？</a:t>
            </a:r>
            <a:endParaRPr lang="zh-CN" altLang="en-US" sz="3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520565" y="2529840"/>
            <a:ext cx="4283075" cy="322834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答：这无异是一场化学攻击，不建议对人直接喷洒消毒，消毒液会对人身体产生危害，且喷雾作用时间短，研究证明效果不佳，属无效消毒。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76445" y="1285240"/>
            <a:ext cx="4411980" cy="1018540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可以对员工、老人直接喷洒消毒吗？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75" y="274955"/>
            <a:ext cx="7709535" cy="1143000"/>
          </a:xfrm>
        </p:spPr>
        <p:txBody>
          <a:bodyPr/>
          <a:lstStyle/>
          <a:p>
            <a:r>
              <a:rPr lang="zh-CN" altLang="en-US" sz="4000">
                <a:sym typeface="+mn-ea"/>
              </a:rPr>
              <a:t>预防性消毒为主，避免过度消毒</a:t>
            </a:r>
            <a:endParaRPr lang="zh-CN" altLang="en-US" sz="4000" b="1" dirty="0"/>
          </a:p>
        </p:txBody>
      </p:sp>
      <p:sp>
        <p:nvSpPr>
          <p:cNvPr id="4" name="圆角矩形 3"/>
          <p:cNvSpPr/>
          <p:nvPr/>
        </p:nvSpPr>
        <p:spPr>
          <a:xfrm rot="20640000">
            <a:off x="689367" y="2966124"/>
            <a:ext cx="1537327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900000">
            <a:off x="683118" y="3495395"/>
            <a:ext cx="1517846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19320000">
            <a:off x="558600" y="2379833"/>
            <a:ext cx="1764000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 rot="2400000">
            <a:off x="540202" y="4016858"/>
            <a:ext cx="1764000" cy="7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56"/>
          <p:cNvGrpSpPr/>
          <p:nvPr/>
        </p:nvGrpSpPr>
        <p:grpSpPr bwMode="auto">
          <a:xfrm>
            <a:off x="169299" y="2543230"/>
            <a:ext cx="1573530" cy="1398588"/>
            <a:chOff x="3440653" y="2680764"/>
            <a:chExt cx="2526085" cy="2245772"/>
          </a:xfrm>
        </p:grpSpPr>
        <p:grpSp>
          <p:nvGrpSpPr>
            <p:cNvPr id="9" name="组合 43"/>
            <p:cNvGrpSpPr>
              <a:grpSpLocks noChangeAspect="1"/>
            </p:cNvGrpSpPr>
            <p:nvPr/>
          </p:nvGrpSpPr>
          <p:grpSpPr bwMode="auto">
            <a:xfrm>
              <a:off x="3440653" y="2680764"/>
              <a:ext cx="2245772" cy="2245772"/>
              <a:chOff x="5217600" y="3058600"/>
              <a:chExt cx="1116000" cy="1116000"/>
            </a:xfrm>
          </p:grpSpPr>
          <p:sp>
            <p:nvSpPr>
              <p:cNvPr id="11" name="Oval 2"/>
              <p:cNvSpPr>
                <a:spLocks noChangeAspect="1" noChangeArrowheads="1"/>
              </p:cNvSpPr>
              <p:nvPr/>
            </p:nvSpPr>
            <p:spPr bwMode="auto">
              <a:xfrm>
                <a:off x="5217600" y="3058600"/>
                <a:ext cx="1116000" cy="1116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9388639">
                <a:off x="5221400" y="3127004"/>
                <a:ext cx="757332" cy="539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327131" y="3179241"/>
                <a:ext cx="846138" cy="849318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dirty="0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 Box 29"/>
            <p:cNvSpPr txBox="1">
              <a:spLocks noChangeArrowheads="1"/>
            </p:cNvSpPr>
            <p:nvPr/>
          </p:nvSpPr>
          <p:spPr bwMode="gray">
            <a:xfrm>
              <a:off x="3661687" y="3394807"/>
              <a:ext cx="2305051" cy="937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3200" dirty="0"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圆角矩形 13"/>
          <p:cNvSpPr/>
          <p:nvPr/>
        </p:nvSpPr>
        <p:spPr bwMode="auto">
          <a:xfrm>
            <a:off x="2182495" y="3380740"/>
            <a:ext cx="55645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87"/>
          <p:cNvSpPr>
            <a:spLocks noChangeArrowheads="1"/>
          </p:cNvSpPr>
          <p:nvPr/>
        </p:nvSpPr>
        <p:spPr bwMode="auto">
          <a:xfrm>
            <a:off x="2298137" y="3540180"/>
            <a:ext cx="4819796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应避免无效消毒、过度消毒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2182495" y="4284345"/>
            <a:ext cx="556577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87"/>
          <p:cNvSpPr>
            <a:spLocks noChangeArrowheads="1"/>
          </p:cNvSpPr>
          <p:nvPr/>
        </p:nvSpPr>
        <p:spPr bwMode="auto">
          <a:xfrm>
            <a:off x="2298137" y="4456168"/>
            <a:ext cx="46757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fontAlgn="ctr" hangingPunct="0">
              <a:buClr>
                <a:srgbClr val="FF0000"/>
              </a:buClr>
              <a:buSzPct val="70000"/>
              <a:buFont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受污染时应随时清洁消毒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182495" y="2476500"/>
            <a:ext cx="556450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87"/>
          <p:cNvSpPr>
            <a:spLocks noChangeArrowheads="1"/>
          </p:cNvSpPr>
          <p:nvPr/>
        </p:nvSpPr>
        <p:spPr bwMode="auto">
          <a:xfrm>
            <a:off x="2298137" y="2624193"/>
            <a:ext cx="460377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以清洁为主预防性消毒为辅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AutoShape 3"/>
          <p:cNvSpPr>
            <a:spLocks noChangeAspect="1" noChangeArrowheads="1"/>
          </p:cNvSpPr>
          <p:nvPr/>
        </p:nvSpPr>
        <p:spPr bwMode="auto">
          <a:xfrm>
            <a:off x="2012387" y="2629052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3"/>
          <p:cNvSpPr>
            <a:spLocks noChangeAspect="1" noChangeArrowheads="1"/>
          </p:cNvSpPr>
          <p:nvPr/>
        </p:nvSpPr>
        <p:spPr bwMode="auto">
          <a:xfrm>
            <a:off x="2012387" y="353294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2184400" y="1572895"/>
            <a:ext cx="5563235" cy="62865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87"/>
          <p:cNvSpPr>
            <a:spLocks noChangeArrowheads="1"/>
          </p:cNvSpPr>
          <p:nvPr/>
        </p:nvSpPr>
        <p:spPr bwMode="auto">
          <a:xfrm>
            <a:off x="2298065" y="1720850"/>
            <a:ext cx="551307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目前大多数养老机构以预防性消毒为主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AutoShape 3"/>
          <p:cNvSpPr>
            <a:spLocks noChangeAspect="1" noChangeArrowheads="1"/>
          </p:cNvSpPr>
          <p:nvPr/>
        </p:nvSpPr>
        <p:spPr bwMode="auto">
          <a:xfrm>
            <a:off x="2012387" y="172516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AutoShape 3"/>
          <p:cNvSpPr>
            <a:spLocks noChangeAspect="1" noChangeArrowheads="1"/>
          </p:cNvSpPr>
          <p:nvPr/>
        </p:nvSpPr>
        <p:spPr bwMode="auto">
          <a:xfrm>
            <a:off x="2012387" y="4436837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508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1568450" y="5175250"/>
            <a:ext cx="5931535" cy="101790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重要的事情说三遍</a:t>
            </a:r>
            <a:endParaRPr lang="zh-CN" altLang="en-US" sz="4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"/>
          <p:cNvSpPr>
            <a:spLocks noChangeArrowheads="1"/>
          </p:cNvSpPr>
          <p:nvPr/>
        </p:nvSpPr>
        <p:spPr bwMode="auto">
          <a:xfrm>
            <a:off x="0" y="1562418"/>
            <a:ext cx="9144000" cy="2786062"/>
          </a:xfrm>
          <a:prstGeom prst="rect">
            <a:avLst/>
          </a:prstGeom>
          <a:solidFill>
            <a:srgbClr val="FA24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四川大学</a:t>
            </a:r>
            <a:r>
              <a:rPr lang="en-US" altLang="zh-CN" sz="2800" b="1">
                <a:solidFill>
                  <a:schemeClr val="bg1"/>
                </a:solidFill>
              </a:rPr>
              <a:t>—</a:t>
            </a:r>
            <a:r>
              <a:rPr lang="zh-CN" altLang="en-US" sz="2800" b="1">
                <a:solidFill>
                  <a:schemeClr val="bg1"/>
                </a:solidFill>
              </a:rPr>
              <a:t>护理学四川省重点实验室</a:t>
            </a:r>
            <a:endParaRPr lang="en-US" altLang="zh-CN" sz="2800" b="1">
              <a:solidFill>
                <a:schemeClr val="bg1"/>
              </a:solidFill>
            </a:endParaRPr>
          </a:p>
          <a:p>
            <a:pPr algn="ctr"/>
            <a:r>
              <a:rPr lang="zh-CN" altLang="en-US" sz="3200" b="1">
                <a:solidFill>
                  <a:schemeClr val="bg1"/>
                </a:solidFill>
              </a:rPr>
              <a:t>胡秀英教授老年护理研究团队</a:t>
            </a:r>
            <a:endParaRPr lang="en-US" altLang="zh-CN" sz="3200" b="1">
              <a:solidFill>
                <a:schemeClr val="bg1"/>
              </a:solidFill>
            </a:endParaRPr>
          </a:p>
          <a:p>
            <a:pPr algn="ctr"/>
            <a:r>
              <a:rPr lang="zh-CN" altLang="en-US" b="1">
                <a:solidFill>
                  <a:schemeClr val="bg1"/>
                </a:solidFill>
              </a:rPr>
              <a:t>本文作者：四川大学华西护理学院博士生石镁虹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143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新型冠状病毒怕什么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570" y="1741170"/>
            <a:ext cx="3322320" cy="2400300"/>
          </a:xfrm>
          <a:prstGeom prst="rect">
            <a:avLst/>
          </a:prstGeom>
        </p:spPr>
      </p:pic>
      <p:grpSp>
        <p:nvGrpSpPr>
          <p:cNvPr id="20" name="组合 23"/>
          <p:cNvGrpSpPr/>
          <p:nvPr/>
        </p:nvGrpSpPr>
        <p:grpSpPr bwMode="auto">
          <a:xfrm>
            <a:off x="3641090" y="1725295"/>
            <a:ext cx="3371215" cy="756920"/>
            <a:chOff x="4938689" y="3866802"/>
            <a:chExt cx="4217997" cy="1208166"/>
          </a:xfrm>
        </p:grpSpPr>
        <p:sp>
          <p:nvSpPr>
            <p:cNvPr id="21" name="圆角矩形 20"/>
            <p:cNvSpPr/>
            <p:nvPr/>
          </p:nvSpPr>
          <p:spPr bwMode="auto">
            <a:xfrm>
              <a:off x="4938689" y="3866802"/>
              <a:ext cx="4217997" cy="120816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87"/>
            <p:cNvSpPr>
              <a:spLocks noChangeArrowheads="1"/>
            </p:cNvSpPr>
            <p:nvPr/>
          </p:nvSpPr>
          <p:spPr bwMode="auto">
            <a:xfrm>
              <a:off x="4968880" y="4022209"/>
              <a:ext cx="4187806" cy="833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三怕：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75%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酒精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3" name="组合 23"/>
          <p:cNvGrpSpPr/>
          <p:nvPr/>
        </p:nvGrpSpPr>
        <p:grpSpPr bwMode="auto">
          <a:xfrm>
            <a:off x="3573780" y="2729865"/>
            <a:ext cx="3804285" cy="1583543"/>
            <a:chOff x="4611718" y="3852752"/>
            <a:chExt cx="4544968" cy="1208166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4611718" y="3852752"/>
              <a:ext cx="4217997" cy="120816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87"/>
            <p:cNvSpPr>
              <a:spLocks noChangeArrowheads="1"/>
            </p:cNvSpPr>
            <p:nvPr/>
          </p:nvSpPr>
          <p:spPr bwMode="auto">
            <a:xfrm>
              <a:off x="4968880" y="4022209"/>
              <a:ext cx="4187806" cy="7271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四怕：含氯消毒剂、过氧乙酸和氯仿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6" name="组合 23"/>
          <p:cNvGrpSpPr/>
          <p:nvPr/>
        </p:nvGrpSpPr>
        <p:grpSpPr bwMode="auto">
          <a:xfrm>
            <a:off x="648970" y="5228590"/>
            <a:ext cx="8101966" cy="738505"/>
            <a:chOff x="4938689" y="3866802"/>
            <a:chExt cx="4573201" cy="1179006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4938689" y="3866802"/>
              <a:ext cx="4573201" cy="1179006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87"/>
            <p:cNvSpPr>
              <a:spLocks noChangeArrowheads="1"/>
            </p:cNvSpPr>
            <p:nvPr/>
          </p:nvSpPr>
          <p:spPr bwMode="auto">
            <a:xfrm>
              <a:off x="4968797" y="4021908"/>
              <a:ext cx="4485385" cy="8333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注意：新型冠状病毒不怕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氯己定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”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醋熏</a:t>
              </a: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588885" y="1537970"/>
            <a:ext cx="1527810" cy="29533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/>
              <a:t>可消毒：</a:t>
            </a:r>
            <a:endParaRPr lang="zh-CN" altLang="en-US" sz="2400" b="1"/>
          </a:p>
          <a:p>
            <a:r>
              <a:rPr lang="zh-CN" altLang="en-US" sz="2400" b="1"/>
              <a:t>物体表面</a:t>
            </a:r>
            <a:endParaRPr lang="zh-CN" altLang="en-US" sz="2400" b="1"/>
          </a:p>
          <a:p>
            <a:r>
              <a:rPr lang="zh-CN" altLang="en-US" sz="2400" b="1"/>
              <a:t>室内环境</a:t>
            </a:r>
            <a:endParaRPr lang="zh-CN" altLang="en-US" sz="2400" b="1"/>
          </a:p>
          <a:p>
            <a:r>
              <a:rPr lang="zh-CN" altLang="en-US" sz="2400" b="1"/>
              <a:t>地板地面</a:t>
            </a:r>
            <a:endParaRPr lang="zh-CN" altLang="en-US" sz="2400" b="1"/>
          </a:p>
          <a:p>
            <a:r>
              <a:rPr lang="zh-CN" altLang="en-US" sz="2400" b="1"/>
              <a:t>按钮开关</a:t>
            </a:r>
            <a:endParaRPr lang="zh-CN" altLang="en-US" sz="2400" b="1"/>
          </a:p>
          <a:p>
            <a:r>
              <a:rPr lang="zh-CN" altLang="en-US" sz="2400" b="1"/>
              <a:t>门把手</a:t>
            </a:r>
            <a:endParaRPr lang="zh-CN" altLang="en-US" sz="2400" b="1"/>
          </a:p>
          <a:p>
            <a:r>
              <a:rPr lang="zh-CN" altLang="en-US" sz="2400" b="1"/>
              <a:t>水龙头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1" name="右大括号 30"/>
          <p:cNvSpPr/>
          <p:nvPr/>
        </p:nvSpPr>
        <p:spPr>
          <a:xfrm>
            <a:off x="7012305" y="2004695"/>
            <a:ext cx="576580" cy="18726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  <a:r>
              <a:rPr lang="zh-CN" altLang="en-US"/>
              <a:t>最常见的是：</a:t>
            </a:r>
            <a:r>
              <a:rPr lang="en-US" altLang="zh-CN"/>
              <a:t>84</a:t>
            </a:r>
            <a:r>
              <a:rPr lang="zh-CN" altLang="en-US"/>
              <a:t>消毒液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36955" y="274955"/>
            <a:ext cx="8264525" cy="1143000"/>
          </a:xfrm>
        </p:spPr>
        <p:txBody>
          <a:bodyPr/>
          <a:lstStyle/>
          <a:p>
            <a:r>
              <a:rPr lang="zh-CN" altLang="en-US" sz="4000"/>
              <a:t>第一篇 含氯消毒剂的配制与使用</a:t>
            </a:r>
            <a:endParaRPr lang="zh-CN" altLang="en-US" sz="4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9060" y="1755140"/>
            <a:ext cx="3559175" cy="3559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 bwMode="auto">
          <a:xfrm>
            <a:off x="4091940" y="3487420"/>
            <a:ext cx="4768850" cy="3308985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50000">
                  <a:srgbClr val="00DFF6"/>
                </a:gs>
                <a:gs pos="100000">
                  <a:srgbClr val="002774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4091305" y="110490"/>
            <a:ext cx="4768850" cy="3308985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50000">
                  <a:srgbClr val="00DFF6"/>
                </a:gs>
                <a:gs pos="100000">
                  <a:srgbClr val="002774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/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>
              <a:solidFill>
                <a:srgbClr val="FF0000"/>
              </a:solidFill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橢圓 8"/>
          <p:cNvSpPr/>
          <p:nvPr/>
        </p:nvSpPr>
        <p:spPr bwMode="auto">
          <a:xfrm>
            <a:off x="247303" y="2193911"/>
            <a:ext cx="1371208" cy="1293264"/>
          </a:xfrm>
          <a:prstGeom prst="ellipse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刺激性</a:t>
            </a:r>
            <a:endParaRPr 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橢圓 9"/>
          <p:cNvSpPr/>
          <p:nvPr/>
        </p:nvSpPr>
        <p:spPr bwMode="auto">
          <a:xfrm>
            <a:off x="2151668" y="2193923"/>
            <a:ext cx="1371208" cy="1293264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sz="28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腐蚀性</a:t>
            </a:r>
            <a:endParaRPr lang="zh-CN" sz="28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大括号 3"/>
          <p:cNvSpPr/>
          <p:nvPr/>
        </p:nvSpPr>
        <p:spPr>
          <a:xfrm rot="5400000">
            <a:off x="1753870" y="3178810"/>
            <a:ext cx="431800" cy="13684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 bwMode="auto">
          <a:xfrm>
            <a:off x="763270" y="4224655"/>
            <a:ext cx="2413635" cy="1042035"/>
          </a:xfrm>
          <a:prstGeom prst="roundRect">
            <a:avLst>
              <a:gd name="adj" fmla="val 5869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刺激皮肤和黏膜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timgVNXVS0AU"/>
          <p:cNvPicPr>
            <a:picLocks noChangeAspect="1"/>
          </p:cNvPicPr>
          <p:nvPr/>
        </p:nvPicPr>
        <p:blipFill>
          <a:blip r:embed="rId1"/>
          <a:srcRect b="5629"/>
          <a:stretch>
            <a:fillRect/>
          </a:stretch>
        </p:blipFill>
        <p:spPr>
          <a:xfrm>
            <a:off x="4730750" y="3708400"/>
            <a:ext cx="3736340" cy="2352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91305" y="2764790"/>
            <a:ext cx="5015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 </a:t>
            </a:r>
            <a:r>
              <a:rPr lang="zh-CN" altLang="en-US" sz="3200"/>
              <a:t>消毒时应戴口罩、帽子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4091940" y="6212840"/>
            <a:ext cx="5015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消毒时必须佩戴橡胶手套</a:t>
            </a:r>
            <a:endParaRPr lang="zh-CN" altLang="en-US" sz="320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/>
          <a:srcRect t="8039" b="43056"/>
          <a:stretch>
            <a:fillRect/>
          </a:stretch>
        </p:blipFill>
        <p:spPr>
          <a:xfrm>
            <a:off x="4961890" y="454025"/>
            <a:ext cx="3028315" cy="22136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02260" y="1112520"/>
            <a:ext cx="3531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配置使用含氯消毒剂时注意个人防护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      </a:t>
            </a:r>
            <a:r>
              <a:rPr lang="zh-CN" altLang="en-US">
                <a:sym typeface="+mn-ea"/>
              </a:rPr>
              <a:t>很多教学视频一会说浓度</a:t>
            </a:r>
            <a:r>
              <a:rPr lang="en-US" altLang="zh-CN">
                <a:sym typeface="+mn-ea"/>
              </a:rPr>
              <a:t>500mg/L</a:t>
            </a:r>
            <a:r>
              <a:rPr lang="zh-CN" altLang="en-US">
                <a:sym typeface="+mn-ea"/>
              </a:rPr>
              <a:t>，一会又说</a:t>
            </a:r>
            <a:r>
              <a:rPr lang="en-US" altLang="zh-CN">
                <a:sym typeface="+mn-ea"/>
              </a:rPr>
              <a:t>0.05%</a:t>
            </a:r>
            <a:r>
              <a:rPr lang="zh-CN" altLang="en-US">
                <a:sym typeface="+mn-ea"/>
              </a:rPr>
              <a:t>消毒液，一会说按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99</a:t>
            </a:r>
            <a:r>
              <a:rPr lang="zh-CN" altLang="en-US">
                <a:sym typeface="+mn-ea"/>
              </a:rPr>
              <a:t>配制，很多人看了还是很懵？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这些数字很难理解的，怎么办？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最大的困惑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251460" y="1600200"/>
            <a:ext cx="8582025" cy="1564005"/>
          </a:xfrm>
          <a:prstGeom prst="roundRect">
            <a:avLst>
              <a:gd name="adj" fmla="val 3057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85875" y="274955"/>
            <a:ext cx="6756400" cy="1143000"/>
          </a:xfrm>
        </p:spPr>
        <p:txBody>
          <a:bodyPr/>
          <a:lstStyle/>
          <a:p>
            <a:r>
              <a:rPr lang="zh-CN"/>
              <a:t>科普一下基本知识</a:t>
            </a:r>
            <a:endParaRPr lang="zh-CN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091565" y="4006850"/>
            <a:ext cx="2273935" cy="1070610"/>
          </a:xfrm>
          <a:prstGeom prst="rect">
            <a:avLst/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0.05%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1078230" y="2782570"/>
            <a:ext cx="2299970" cy="1042670"/>
          </a:xfrm>
          <a:prstGeom prst="rect">
            <a:avLst/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0.1%消毒液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3801110" y="2783205"/>
            <a:ext cx="5160010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1升消毒液中含有效氯1g,浓度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1g/L</a:t>
            </a:r>
            <a:endParaRPr lang="en-US" altLang="zh-CN" sz="2400" b="1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3771265" y="4006850"/>
            <a:ext cx="5160010" cy="104203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1升消毒液中含有效氯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0.5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g,浓度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500mg/L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3771265" y="5230495"/>
            <a:ext cx="5252085" cy="1061085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1升消毒液中含有效氯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0.25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g,浓度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250mg/L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1092200" y="5296535"/>
            <a:ext cx="2366010" cy="929005"/>
          </a:xfrm>
          <a:prstGeom prst="rect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0.025%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3771265" y="1461135"/>
            <a:ext cx="5252085" cy="1228090"/>
          </a:xfrm>
          <a:prstGeom prst="roundRect">
            <a:avLst>
              <a:gd name="adj" fmla="val 7848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6200000" scaled="1"/>
              <a:tileRect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indent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None/>
              <a:tabLst>
                <a:tab pos="136525" algn="l"/>
              </a:tabLst>
              <a:defRPr/>
            </a:pPr>
            <a:r>
              <a:rPr lang="zh-CN" altLang="en-US" sz="2400" b="1">
                <a:solidFill>
                  <a:schemeClr val="tx1"/>
                </a:solidFill>
                <a:sym typeface="+mn-ea"/>
              </a:rPr>
              <a:t>一般为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5%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，当然还有其他百分比的，一定要看清。其代表的意思是1升84消毒液中含有效氯50g。浓度为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5g/L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73785" y="1536065"/>
            <a:ext cx="2309495" cy="929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84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消毒液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683260" y="1600200"/>
            <a:ext cx="22860" cy="42773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88315" y="1167765"/>
            <a:ext cx="461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高</a:t>
            </a:r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488315" y="6009640"/>
            <a:ext cx="461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低</a:t>
            </a:r>
            <a:endParaRPr lang="zh-CN" altLang="en-US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2430" y="12395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懂一点了，但还是不知道该怎么配置啊。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有没有更直接的对照表？？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sym typeface="+mn-ea"/>
              </a:rPr>
              <a:t>比如我想配0.1消毒液1000ml怎么配？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比如我想配</a:t>
            </a:r>
            <a:r>
              <a:rPr lang="en-US" altLang="zh-CN"/>
              <a:t>0.05%</a:t>
            </a:r>
            <a:r>
              <a:rPr lang="zh-CN" altLang="en-US"/>
              <a:t>消毒液5</a:t>
            </a:r>
            <a:r>
              <a:rPr lang="en-US" altLang="zh-CN"/>
              <a:t>000ml</a:t>
            </a:r>
            <a:r>
              <a:rPr lang="zh-CN" altLang="en-US"/>
              <a:t>怎么配？</a:t>
            </a:r>
            <a:endParaRPr lang="zh-CN" altLang="en-US"/>
          </a:p>
          <a:p>
            <a:pPr marL="0" indent="0">
              <a:buNone/>
            </a:pPr>
            <a:r>
              <a:rPr lang="zh-CN" altLang="en-US">
                <a:sym typeface="+mn-ea"/>
              </a:rPr>
              <a:t>比如我想配</a:t>
            </a:r>
            <a:r>
              <a:rPr lang="en-US" altLang="zh-CN">
                <a:sym typeface="+mn-ea"/>
              </a:rPr>
              <a:t>0.025%</a:t>
            </a:r>
            <a:r>
              <a:rPr lang="zh-CN" altLang="en-US">
                <a:sym typeface="+mn-ea"/>
              </a:rPr>
              <a:t>消毒液</a:t>
            </a:r>
            <a:r>
              <a:rPr lang="en-US" altLang="zh-CN">
                <a:sym typeface="+mn-ea"/>
              </a:rPr>
              <a:t>2000ml</a:t>
            </a:r>
            <a:r>
              <a:rPr lang="zh-CN" altLang="en-US">
                <a:sym typeface="+mn-ea"/>
              </a:rPr>
              <a:t>怎么配？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下面以</a:t>
            </a:r>
            <a:r>
              <a:rPr lang="en-US" altLang="zh-CN">
                <a:sym typeface="+mn-ea"/>
              </a:rPr>
              <a:t>5%84</a:t>
            </a:r>
            <a:r>
              <a:rPr lang="zh-CN" altLang="en-US">
                <a:sym typeface="+mn-ea"/>
              </a:rPr>
              <a:t>消毒液为例给大家列了几个表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en-US" altLang="zh-CN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问题来了？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0d109d46-1c8d-4a3e-a599-cd242221eba3}"/>
</p:tagLst>
</file>

<file path=ppt/tags/tag2.xml><?xml version="1.0" encoding="utf-8"?>
<p:tagLst xmlns:p="http://schemas.openxmlformats.org/presentationml/2006/main">
  <p:tag name="KSO_WM_UNIT_TABLE_BEAUTIFY" val="smartTable{0d109d46-1c8d-4a3e-a599-cd242221eba3}"/>
</p:tagLst>
</file>

<file path=ppt/tags/tag3.xml><?xml version="1.0" encoding="utf-8"?>
<p:tagLst xmlns:p="http://schemas.openxmlformats.org/presentationml/2006/main">
  <p:tag name="KSO_WM_UNIT_TABLE_BEAUTIFY" val="smartTable{0d109d46-1c8d-4a3e-a599-cd242221eba3}"/>
</p:tagLst>
</file>

<file path=ppt/tags/tag4.xml><?xml version="1.0" encoding="utf-8"?>
<p:tagLst xmlns:p="http://schemas.openxmlformats.org/presentationml/2006/main">
  <p:tag name="KSO_WM_UNIT_TABLE_BEAUTIFY" val="smartTable{0d109d46-1c8d-4a3e-a599-cd242221eba3}"/>
</p:tagLst>
</file>

<file path=ppt/tags/tag5.xml><?xml version="1.0" encoding="utf-8"?>
<p:tagLst xmlns:p="http://schemas.openxmlformats.org/presentationml/2006/main">
  <p:tag name="KSO_WM_UNIT_TABLE_BEAUTIFY" val="smartTable{0d109d46-1c8d-4a3e-a599-cd242221eba3}"/>
</p:tagLst>
</file>

<file path=ppt/tags/tag6.xml><?xml version="1.0" encoding="utf-8"?>
<p:tagLst xmlns:p="http://schemas.openxmlformats.org/presentationml/2006/main">
  <p:tag name="KSO_WM_UNIT_TABLE_BEAUTIFY" val="smartTable{0d109d46-1c8d-4a3e-a599-cd242221eba3}"/>
</p:tagLst>
</file>

<file path=ppt/tags/tag7.xml><?xml version="1.0" encoding="utf-8"?>
<p:tagLst xmlns:p="http://schemas.openxmlformats.org/presentationml/2006/main">
  <p:tag name="TIMING" val="|6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3561</Words>
  <Application>WPS 演示</Application>
  <PresentationFormat>全屏显示(4:3)</PresentationFormat>
  <Paragraphs>811</Paragraphs>
  <Slides>35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汉鼎简中宋</vt:lpstr>
      <vt:lpstr>Calibri</vt:lpstr>
      <vt:lpstr>微软雅黑</vt:lpstr>
      <vt:lpstr>Arial Unicode MS</vt:lpstr>
      <vt:lpstr>方正粗黑宋简体</vt:lpstr>
      <vt:lpstr>PMingLiU</vt:lpstr>
      <vt:lpstr>Segoe Print</vt:lpstr>
      <vt:lpstr>Office 主题</vt:lpstr>
      <vt:lpstr>1_Office 主题</vt:lpstr>
      <vt:lpstr>新型冠状病毒疫情下 养老机构如何配制及使用消毒剂</vt:lpstr>
      <vt:lpstr>什么是消毒 </vt:lpstr>
      <vt:lpstr>新型冠状病毒有四怕</vt:lpstr>
      <vt:lpstr>新型冠状病毒怕什么</vt:lpstr>
      <vt:lpstr>第一篇 含氯消毒剂的配制与使用</vt:lpstr>
      <vt:lpstr>PowerPoint 演示文稿</vt:lpstr>
      <vt:lpstr>最大的困惑?</vt:lpstr>
      <vt:lpstr>科普一下基本知识</vt:lpstr>
      <vt:lpstr>问题来了？</vt:lpstr>
      <vt:lpstr>配制1g/L的消毒液（0.1%）</vt:lpstr>
      <vt:lpstr>配制500mg/L消毒液（0.05%）</vt:lpstr>
      <vt:lpstr>配制250mg/L消毒液（0.025%）</vt:lpstr>
      <vt:lpstr>最大的困惑—解惑</vt:lpstr>
      <vt:lpstr>简单一点</vt:lpstr>
      <vt:lpstr>其他的含氯消毒剂配置</vt:lpstr>
      <vt:lpstr>如何使用含氯消毒片配置消毒液  </vt:lpstr>
      <vt:lpstr>如果对浓度把握度不大可以用浓度试纸加以检测</vt:lpstr>
      <vt:lpstr>适用范围</vt:lpstr>
      <vt:lpstr>消毒工具的选用</vt:lpstr>
      <vt:lpstr>注意事项</vt:lpstr>
      <vt:lpstr>注意事项</vt:lpstr>
      <vt:lpstr>第二篇：75%酒精的用法</vt:lpstr>
      <vt:lpstr>75%酒精适用范围 </vt:lpstr>
      <vt:lpstr>75%酒精适用范围 </vt:lpstr>
      <vt:lpstr>PowerPoint 演示文稿</vt:lpstr>
      <vt:lpstr>消毒方法</vt:lpstr>
      <vt:lpstr>安全消毒无小事</vt:lpstr>
      <vt:lpstr>PowerPoint 演示文稿</vt:lpstr>
      <vt:lpstr>消毒哪里？消毒频次是多少？</vt:lpstr>
      <vt:lpstr>消毒建议</vt:lpstr>
      <vt:lpstr>消毒建议</vt:lpstr>
      <vt:lpstr>消毒建议</vt:lpstr>
      <vt:lpstr>避免无效消毒</vt:lpstr>
      <vt:lpstr>预防性消毒为主，避免过度消毒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狗儿o(^_^)o</cp:lastModifiedBy>
  <cp:revision>502</cp:revision>
  <dcterms:created xsi:type="dcterms:W3CDTF">2013-10-30T09:04:00Z</dcterms:created>
  <dcterms:modified xsi:type="dcterms:W3CDTF">2020-03-09T06:44:36Z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